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Average"/>
      <p:regular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EC4C3B9-C945-43EA-9CFB-32F1DD0BFCFB}">
  <a:tblStyle styleId="{EEC4C3B9-C945-43EA-9CFB-32F1DD0BFCF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Averag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697a63b1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697a63b1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f1bbf80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f1bbf80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6eb7516cf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6eb7516cf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f1c6848e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f1c6848e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697a63b13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697a63b13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f64649c5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f64649c5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67d77415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67d77415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ef59a4f8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ef59a4f8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f00257b3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f00257b3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eb7516cf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eb7516cf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697a63b13_1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697a63b13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eb7516cf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eb7516cf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>
  <p:cSld name="Two Conte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347426" y="539390"/>
            <a:ext cx="6449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55" name="Google Shape;55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1347426" y="539390"/>
            <a:ext cx="6449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61" name="Google Shape;61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8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atagourmet.xyz" TargetMode="External"/><Relationship Id="rId4" Type="http://schemas.openxmlformats.org/officeDocument/2006/relationships/hyperlink" Target="http://drive.google.com/file/d/1eMfY63BWGd_vUYyK0sy-UK_U8tSikhN8/view" TargetMode="External"/><Relationship Id="rId5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Relationship Id="rId7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Analyze Urban Solar Power market in US 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671250" y="3174874"/>
            <a:ext cx="7801500" cy="12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 Data Engineering Fellowship, New York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Xiuhong Cai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/>
          <p:nvPr/>
        </p:nvSpPr>
        <p:spPr>
          <a:xfrm>
            <a:off x="337700" y="808750"/>
            <a:ext cx="8737200" cy="3747000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Pipeline 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207" name="Google Shape;20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5588" y="2350708"/>
            <a:ext cx="1232300" cy="1270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4700" y="2338652"/>
            <a:ext cx="1232300" cy="1232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24"/>
          <p:cNvCxnSpPr/>
          <p:nvPr/>
        </p:nvCxnSpPr>
        <p:spPr>
          <a:xfrm>
            <a:off x="2537000" y="3033252"/>
            <a:ext cx="4065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" name="Google Shape;210;p24"/>
          <p:cNvCxnSpPr>
            <a:endCxn id="211" idx="1"/>
          </p:cNvCxnSpPr>
          <p:nvPr/>
        </p:nvCxnSpPr>
        <p:spPr>
          <a:xfrm>
            <a:off x="6592975" y="2973713"/>
            <a:ext cx="499800" cy="6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" name="Google Shape;212;p24"/>
          <p:cNvCxnSpPr>
            <a:endCxn id="207" idx="1"/>
          </p:cNvCxnSpPr>
          <p:nvPr/>
        </p:nvCxnSpPr>
        <p:spPr>
          <a:xfrm>
            <a:off x="4657688" y="2974329"/>
            <a:ext cx="687900" cy="117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" name="Google Shape;213;p24"/>
          <p:cNvCxnSpPr/>
          <p:nvPr/>
        </p:nvCxnSpPr>
        <p:spPr>
          <a:xfrm>
            <a:off x="717725" y="2311202"/>
            <a:ext cx="634800" cy="5211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1" name="Google Shape;21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2775" y="2284913"/>
            <a:ext cx="1378800" cy="137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7875" y="4125763"/>
            <a:ext cx="1774501" cy="9893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" name="Google Shape;215;p24"/>
          <p:cNvCxnSpPr/>
          <p:nvPr/>
        </p:nvCxnSpPr>
        <p:spPr>
          <a:xfrm flipH="1" rot="10800000">
            <a:off x="1139400" y="3385401"/>
            <a:ext cx="535500" cy="646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" name="Google Shape;216;p24"/>
          <p:cNvCxnSpPr/>
          <p:nvPr/>
        </p:nvCxnSpPr>
        <p:spPr>
          <a:xfrm flipH="1">
            <a:off x="2351675" y="3287342"/>
            <a:ext cx="591900" cy="7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" name="Google Shape;217;p24"/>
          <p:cNvSpPr txBox="1"/>
          <p:nvPr/>
        </p:nvSpPr>
        <p:spPr>
          <a:xfrm>
            <a:off x="1922375" y="1281575"/>
            <a:ext cx="7020000" cy="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PV Rooftop  ~100GB  Parquet </a:t>
            </a:r>
            <a:endParaRPr b="1" sz="2400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18" name="Google Shape;218;p24"/>
          <p:cNvSpPr txBox="1"/>
          <p:nvPr/>
        </p:nvSpPr>
        <p:spPr>
          <a:xfrm>
            <a:off x="2150650" y="4223825"/>
            <a:ext cx="4442400" cy="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Solar Radiation ~14TB  HDF5</a:t>
            </a:r>
            <a:endParaRPr b="1" sz="2400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half-hourly data /location /year</a:t>
            </a:r>
            <a:endParaRPr b="1" sz="2400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19" name="Google Shape;219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174400"/>
            <a:ext cx="1922375" cy="1116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43575" y="2494106"/>
            <a:ext cx="1774500" cy="92136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4"/>
          <p:cNvSpPr txBox="1"/>
          <p:nvPr/>
        </p:nvSpPr>
        <p:spPr>
          <a:xfrm>
            <a:off x="2017075" y="829275"/>
            <a:ext cx="64545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128 metropolitan areas 2006-2014 years</a:t>
            </a:r>
            <a:endParaRPr b="1" sz="2400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4"/>
          <p:cNvSpPr/>
          <p:nvPr/>
        </p:nvSpPr>
        <p:spPr>
          <a:xfrm>
            <a:off x="2410725" y="2973725"/>
            <a:ext cx="499800" cy="29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64138" y="395049"/>
            <a:ext cx="1067475" cy="106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Schema</a:t>
            </a:r>
            <a:endParaRPr/>
          </a:p>
        </p:txBody>
      </p:sp>
      <p:sp>
        <p:nvSpPr>
          <p:cNvPr id="229" name="Google Shape;22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PV rooftop schema						Solar radiation 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35" name="Google Shape;23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of solar power: transfer efficiency,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Electricity usage of residents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4"/>
                </a:solidFill>
              </a:rPr>
              <a:t>M</a:t>
            </a:r>
            <a:r>
              <a:rPr lang="en" sz="3600">
                <a:solidFill>
                  <a:schemeClr val="accent4"/>
                </a:solidFill>
              </a:rPr>
              <a:t>otivation</a:t>
            </a:r>
            <a:endParaRPr sz="3600">
              <a:solidFill>
                <a:schemeClr val="accent4"/>
              </a:solidFill>
            </a:endParaRPr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736000" y="11236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Solar panel market is booming and huge, may reach $22.9 billion by 2025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Not all rooftops are suitable for Solar panels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rgbClr val="FF0000"/>
                </a:solidFill>
              </a:rPr>
              <a:t>Target: </a:t>
            </a:r>
            <a:r>
              <a:rPr lang="en" sz="2400">
                <a:solidFill>
                  <a:schemeClr val="dk1"/>
                </a:solidFill>
              </a:rPr>
              <a:t>Help solar companies to target the most potential locations in US </a:t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75" name="Google Shape;75;p16"/>
          <p:cNvSpPr/>
          <p:nvPr/>
        </p:nvSpPr>
        <p:spPr>
          <a:xfrm>
            <a:off x="5724750" y="3677475"/>
            <a:ext cx="3541050" cy="1210248"/>
          </a:xfrm>
          <a:prstGeom prst="irregularSeal2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Same-time Irradiation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76" name="Google Shape;76;p16"/>
          <p:cNvSpPr/>
          <p:nvPr/>
        </p:nvSpPr>
        <p:spPr>
          <a:xfrm>
            <a:off x="0" y="3796125"/>
            <a:ext cx="3541050" cy="1210248"/>
          </a:xfrm>
          <a:prstGeom prst="irregularSeal2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Developable Rooftop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77" name="Google Shape;77;p16"/>
          <p:cNvSpPr/>
          <p:nvPr/>
        </p:nvSpPr>
        <p:spPr>
          <a:xfrm>
            <a:off x="2913550" y="3171250"/>
            <a:ext cx="3541050" cy="1210248"/>
          </a:xfrm>
          <a:prstGeom prst="irregularSeal2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Zip code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P</a:t>
            </a:r>
            <a:r>
              <a:rPr lang="en">
                <a:solidFill>
                  <a:schemeClr val="accent4"/>
                </a:solidFill>
              </a:rPr>
              <a:t>ipeline </a:t>
            </a:r>
            <a:endParaRPr>
              <a:solidFill>
                <a:schemeClr val="accent4"/>
              </a:solidFill>
            </a:endParaRPr>
          </a:p>
        </p:txBody>
      </p:sp>
      <p:grpSp>
        <p:nvGrpSpPr>
          <p:cNvPr id="83" name="Google Shape;83;p17"/>
          <p:cNvGrpSpPr/>
          <p:nvPr/>
        </p:nvGrpSpPr>
        <p:grpSpPr>
          <a:xfrm>
            <a:off x="311700" y="527479"/>
            <a:ext cx="8623800" cy="4237246"/>
            <a:chOff x="311700" y="527479"/>
            <a:chExt cx="8623800" cy="4237246"/>
          </a:xfrm>
        </p:grpSpPr>
        <p:sp>
          <p:nvSpPr>
            <p:cNvPr id="84" name="Google Shape;84;p17"/>
            <p:cNvSpPr/>
            <p:nvPr/>
          </p:nvSpPr>
          <p:spPr>
            <a:xfrm>
              <a:off x="311700" y="1017725"/>
              <a:ext cx="6621600" cy="3747000"/>
            </a:xfrm>
            <a:prstGeom prst="rect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5" name="Google Shape;85;p17"/>
            <p:cNvCxnSpPr/>
            <p:nvPr/>
          </p:nvCxnSpPr>
          <p:spPr>
            <a:xfrm flipH="1" rot="10800000">
              <a:off x="6713850" y="2889872"/>
              <a:ext cx="545100" cy="27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6" name="Google Shape;86;p17"/>
            <p:cNvCxnSpPr/>
            <p:nvPr/>
          </p:nvCxnSpPr>
          <p:spPr>
            <a:xfrm flipH="1" rot="10800000">
              <a:off x="4810188" y="2889875"/>
              <a:ext cx="520500" cy="27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7" name="Google Shape;87;p17"/>
            <p:cNvCxnSpPr/>
            <p:nvPr/>
          </p:nvCxnSpPr>
          <p:spPr>
            <a:xfrm>
              <a:off x="1176925" y="1813202"/>
              <a:ext cx="436800" cy="4728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8" name="Google Shape;88;p17"/>
            <p:cNvCxnSpPr>
              <a:stCxn id="89" idx="3"/>
              <a:endCxn id="90" idx="1"/>
            </p:cNvCxnSpPr>
            <p:nvPr/>
          </p:nvCxnSpPr>
          <p:spPr>
            <a:xfrm>
              <a:off x="1334276" y="4185450"/>
              <a:ext cx="595200" cy="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1" name="Google Shape;91;p17"/>
            <p:cNvCxnSpPr/>
            <p:nvPr/>
          </p:nvCxnSpPr>
          <p:spPr>
            <a:xfrm rot="10800000">
              <a:off x="2061900" y="3357275"/>
              <a:ext cx="414600" cy="4191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2" name="Google Shape;92;p17"/>
            <p:cNvSpPr/>
            <p:nvPr/>
          </p:nvSpPr>
          <p:spPr>
            <a:xfrm>
              <a:off x="2446325" y="2709725"/>
              <a:ext cx="595200" cy="3630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3" name="Google Shape;93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52411" y="527479"/>
              <a:ext cx="940175" cy="9401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4100" y="1286125"/>
              <a:ext cx="1476000" cy="4217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94100" y="3922200"/>
              <a:ext cx="940176" cy="526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929488" y="3695001"/>
              <a:ext cx="1528512" cy="980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184825" y="2347159"/>
              <a:ext cx="1528500" cy="9808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121713" y="2071225"/>
              <a:ext cx="1476006" cy="1639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933427" y="2357487"/>
              <a:ext cx="2002074" cy="1067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552243" y="2388087"/>
              <a:ext cx="750782" cy="9089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Challenges 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311700" y="1152475"/>
            <a:ext cx="8520600" cy="31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How to process a huge file (1.6TB/file) that can’t be loaded automatically to Spark from S3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Using </a:t>
            </a:r>
            <a:r>
              <a:rPr lang="en" sz="2400">
                <a:solidFill>
                  <a:srgbClr val="FF0000"/>
                </a:solidFill>
              </a:rPr>
              <a:t>S3fs/H5py</a:t>
            </a:r>
            <a:r>
              <a:rPr lang="en" sz="2400">
                <a:solidFill>
                  <a:srgbClr val="000000"/>
                </a:solidFill>
              </a:rPr>
              <a:t>, the data is reduced from 14TB to 100MB</a:t>
            </a:r>
            <a:r>
              <a:rPr lang="en" sz="2400">
                <a:solidFill>
                  <a:srgbClr val="000000"/>
                </a:solidFill>
              </a:rPr>
              <a:t> that can be loaded automatically to spark.</a:t>
            </a:r>
            <a:endParaRPr sz="2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graphicFrame>
        <p:nvGraphicFramePr>
          <p:cNvPr id="105" name="Google Shape;105;p18"/>
          <p:cNvGraphicFramePr/>
          <p:nvPr/>
        </p:nvGraphicFramePr>
        <p:xfrm>
          <a:off x="823375" y="2934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{EEC4C3B9-C945-43EA-9CFB-32F1DD0BFCFB}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Method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Pros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Cons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Localhost/H5py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Fast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Huge storage for EC2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HSDS, REST API/H5pyd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 storage, Fast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Rate limit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S3fs/H5py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 storage, No Rate Limit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Slowest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6" name="Google Shape;106;p18"/>
          <p:cNvSpPr/>
          <p:nvPr/>
        </p:nvSpPr>
        <p:spPr>
          <a:xfrm>
            <a:off x="7528825" y="3978975"/>
            <a:ext cx="839400" cy="6888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 txBox="1"/>
          <p:nvPr/>
        </p:nvSpPr>
        <p:spPr>
          <a:xfrm>
            <a:off x="823375" y="4504200"/>
            <a:ext cx="64545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</a:rPr>
              <a:t>Solution: read chunk</a:t>
            </a:r>
            <a:r>
              <a:rPr lang="en" sz="1800">
                <a:solidFill>
                  <a:srgbClr val="FF0000"/>
                </a:solidFill>
              </a:rPr>
              <a:t> by Spark -&gt; S3  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/>
        </p:nvSpPr>
        <p:spPr>
          <a:xfrm>
            <a:off x="1374500" y="4298300"/>
            <a:ext cx="23607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40.8183         -73.9426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Join Rooftop location and Solar Radiation location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Use Geohash to connect the tow tables</a:t>
            </a:r>
            <a:endParaRPr sz="2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graphicFrame>
        <p:nvGraphicFramePr>
          <p:cNvPr id="114" name="Google Shape;114;p19"/>
          <p:cNvGraphicFramePr/>
          <p:nvPr/>
        </p:nvGraphicFramePr>
        <p:xfrm>
          <a:off x="1754463" y="3428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{EEC4C3B9-C945-43EA-9CFB-32F1DD0BFCFB}</a:tableStyleId>
              </a:tblPr>
              <a:tblGrid>
                <a:gridCol w="596375"/>
                <a:gridCol w="596375"/>
              </a:tblGrid>
              <a:tr h="3294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Centroid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</a:tbl>
          </a:graphicData>
        </a:graphic>
      </p:graphicFrame>
      <p:sp>
        <p:nvSpPr>
          <p:cNvPr id="115" name="Google Shape;11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Challenges </a:t>
            </a:r>
            <a:endParaRPr>
              <a:solidFill>
                <a:schemeClr val="accent4"/>
              </a:solidFill>
            </a:endParaRPr>
          </a:p>
        </p:txBody>
      </p:sp>
      <p:graphicFrame>
        <p:nvGraphicFramePr>
          <p:cNvPr id="116" name="Google Shape;116;p19"/>
          <p:cNvGraphicFramePr/>
          <p:nvPr/>
        </p:nvGraphicFramePr>
        <p:xfrm>
          <a:off x="1153975" y="2809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{EEC4C3B9-C945-43EA-9CFB-32F1DD0BFCFB}</a:tableStyleId>
              </a:tblPr>
              <a:tblGrid>
                <a:gridCol w="1258600"/>
                <a:gridCol w="1258600"/>
              </a:tblGrid>
              <a:tr h="346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Geometry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Zip Code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17" name="Google Shape;117;p19"/>
          <p:cNvGraphicFramePr/>
          <p:nvPr/>
        </p:nvGraphicFramePr>
        <p:xfrm>
          <a:off x="4743625" y="2957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{EEC4C3B9-C945-43EA-9CFB-32F1DD0BFCFB}</a:tableStyleId>
              </a:tblPr>
              <a:tblGrid>
                <a:gridCol w="1258600"/>
                <a:gridCol w="1258600"/>
              </a:tblGrid>
              <a:tr h="346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Latitude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Longitude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18" name="Google Shape;118;p19"/>
          <p:cNvGraphicFramePr/>
          <p:nvPr/>
        </p:nvGraphicFramePr>
        <p:xfrm>
          <a:off x="1153975" y="4042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{EEC4C3B9-C945-43EA-9CFB-32F1DD0BFCFB}</a:tableStyleId>
              </a:tblPr>
              <a:tblGrid>
                <a:gridCol w="1258600"/>
                <a:gridCol w="1258600"/>
              </a:tblGrid>
              <a:tr h="346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Latitude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Longitude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19" name="Google Shape;119;p19"/>
          <p:cNvGraphicFramePr/>
          <p:nvPr/>
        </p:nvGraphicFramePr>
        <p:xfrm>
          <a:off x="1861575" y="465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{EEC4C3B9-C945-43EA-9CFB-32F1DD0BFCFB}</a:tableStyleId>
              </a:tblPr>
              <a:tblGrid>
                <a:gridCol w="596375"/>
                <a:gridCol w="596375"/>
              </a:tblGrid>
              <a:tr h="3461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Geohash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</a:tbl>
          </a:graphicData>
        </a:graphic>
      </p:graphicFrame>
      <p:graphicFrame>
        <p:nvGraphicFramePr>
          <p:cNvPr id="120" name="Google Shape;120;p19"/>
          <p:cNvGraphicFramePr/>
          <p:nvPr/>
        </p:nvGraphicFramePr>
        <p:xfrm>
          <a:off x="5405850" y="465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{EEC4C3B9-C945-43EA-9CFB-32F1DD0BFCFB}</a:tableStyleId>
              </a:tblPr>
              <a:tblGrid>
                <a:gridCol w="596375"/>
                <a:gridCol w="596375"/>
              </a:tblGrid>
              <a:tr h="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Geohash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</a:tbl>
          </a:graphicData>
        </a:graphic>
      </p:graphicFrame>
      <p:cxnSp>
        <p:nvCxnSpPr>
          <p:cNvPr id="121" name="Google Shape;121;p19"/>
          <p:cNvCxnSpPr/>
          <p:nvPr/>
        </p:nvCxnSpPr>
        <p:spPr>
          <a:xfrm>
            <a:off x="2017050" y="3211175"/>
            <a:ext cx="269100" cy="201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2" name="Google Shape;122;p19"/>
          <p:cNvCxnSpPr/>
          <p:nvPr/>
        </p:nvCxnSpPr>
        <p:spPr>
          <a:xfrm flipH="1">
            <a:off x="2407650" y="4423875"/>
            <a:ext cx="14700" cy="232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" name="Google Shape;123;p19"/>
          <p:cNvCxnSpPr/>
          <p:nvPr/>
        </p:nvCxnSpPr>
        <p:spPr>
          <a:xfrm flipH="1">
            <a:off x="6001950" y="3406600"/>
            <a:ext cx="15600" cy="1249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" name="Google Shape;124;p19"/>
          <p:cNvCxnSpPr/>
          <p:nvPr/>
        </p:nvCxnSpPr>
        <p:spPr>
          <a:xfrm>
            <a:off x="3158838" y="4752450"/>
            <a:ext cx="21501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" name="Google Shape;125;p19"/>
          <p:cNvCxnSpPr/>
          <p:nvPr/>
        </p:nvCxnSpPr>
        <p:spPr>
          <a:xfrm>
            <a:off x="3151225" y="4952350"/>
            <a:ext cx="21501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26" name="Google Shape;126;p19"/>
          <p:cNvGraphicFramePr/>
          <p:nvPr/>
        </p:nvGraphicFramePr>
        <p:xfrm>
          <a:off x="1865388" y="219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{EEC4C3B9-C945-43EA-9CFB-32F1DD0BFCFB}</a:tableStyleId>
              </a:tblPr>
              <a:tblGrid>
                <a:gridCol w="596375"/>
                <a:gridCol w="596375"/>
              </a:tblGrid>
              <a:tr h="3461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PV Rooftop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</a:tbl>
          </a:graphicData>
        </a:graphic>
      </p:graphicFrame>
      <p:graphicFrame>
        <p:nvGraphicFramePr>
          <p:cNvPr id="127" name="Google Shape;127;p19"/>
          <p:cNvGraphicFramePr/>
          <p:nvPr/>
        </p:nvGraphicFramePr>
        <p:xfrm>
          <a:off x="5409663" y="219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{EEC4C3B9-C945-43EA-9CFB-32F1DD0BFCFB}</a:tableStyleId>
              </a:tblPr>
              <a:tblGrid>
                <a:gridCol w="596375"/>
                <a:gridCol w="596375"/>
              </a:tblGrid>
              <a:tr h="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Radiation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</a:tbl>
          </a:graphicData>
        </a:graphic>
      </p:graphicFrame>
      <p:cxnSp>
        <p:nvCxnSpPr>
          <p:cNvPr id="128" name="Google Shape;128;p19"/>
          <p:cNvCxnSpPr/>
          <p:nvPr/>
        </p:nvCxnSpPr>
        <p:spPr>
          <a:xfrm>
            <a:off x="2606125" y="2612863"/>
            <a:ext cx="221700" cy="215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" name="Google Shape;129;p19"/>
          <p:cNvCxnSpPr/>
          <p:nvPr/>
        </p:nvCxnSpPr>
        <p:spPr>
          <a:xfrm>
            <a:off x="6142700" y="2612863"/>
            <a:ext cx="341100" cy="329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" name="Google Shape;130;p19"/>
          <p:cNvCxnSpPr/>
          <p:nvPr/>
        </p:nvCxnSpPr>
        <p:spPr>
          <a:xfrm flipH="1">
            <a:off x="1964475" y="2591538"/>
            <a:ext cx="231900" cy="209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" name="Google Shape;131;p19"/>
          <p:cNvCxnSpPr/>
          <p:nvPr/>
        </p:nvCxnSpPr>
        <p:spPr>
          <a:xfrm flipH="1">
            <a:off x="5464075" y="2646838"/>
            <a:ext cx="324900" cy="246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" name="Google Shape;132;p19"/>
          <p:cNvSpPr txBox="1"/>
          <p:nvPr/>
        </p:nvSpPr>
        <p:spPr>
          <a:xfrm>
            <a:off x="1212350" y="4656200"/>
            <a:ext cx="8751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dr72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4900125" y="3296700"/>
            <a:ext cx="23607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40.87               -74.00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6695500" y="4656200"/>
            <a:ext cx="8751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dr72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35" name="Google Shape;135;p19"/>
          <p:cNvSpPr/>
          <p:nvPr/>
        </p:nvSpPr>
        <p:spPr>
          <a:xfrm>
            <a:off x="0" y="3053988"/>
            <a:ext cx="1258500" cy="888300"/>
          </a:xfrm>
          <a:prstGeom prst="heptagon">
            <a:avLst>
              <a:gd fmla="val 102572" name="hf"/>
              <a:gd fmla="val 105210" name="vf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9"/>
          <p:cNvSpPr/>
          <p:nvPr/>
        </p:nvSpPr>
        <p:spPr>
          <a:xfrm>
            <a:off x="554250" y="3417875"/>
            <a:ext cx="150000" cy="160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 txBox="1"/>
          <p:nvPr/>
        </p:nvSpPr>
        <p:spPr>
          <a:xfrm>
            <a:off x="6967200" y="3626525"/>
            <a:ext cx="26463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High</a:t>
            </a:r>
            <a:r>
              <a:rPr lang="en">
                <a:solidFill>
                  <a:srgbClr val="FF0000"/>
                </a:solidFill>
              </a:rPr>
              <a:t> Accuracy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Slow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38" name="Google Shape;138;p19"/>
          <p:cNvSpPr/>
          <p:nvPr/>
        </p:nvSpPr>
        <p:spPr>
          <a:xfrm>
            <a:off x="6695500" y="1553326"/>
            <a:ext cx="2588382" cy="1120284"/>
          </a:xfrm>
          <a:prstGeom prst="irregularSeal2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9</a:t>
            </a:r>
            <a:r>
              <a:rPr lang="en">
                <a:solidFill>
                  <a:srgbClr val="FF0000"/>
                </a:solidFill>
              </a:rPr>
              <a:t>mins/year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139" name="Google Shape;139;p19"/>
          <p:cNvCxnSpPr/>
          <p:nvPr/>
        </p:nvCxnSpPr>
        <p:spPr>
          <a:xfrm>
            <a:off x="2827825" y="3811538"/>
            <a:ext cx="235200" cy="235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" name="Google Shape;140;p19"/>
          <p:cNvCxnSpPr/>
          <p:nvPr/>
        </p:nvCxnSpPr>
        <p:spPr>
          <a:xfrm flipH="1">
            <a:off x="1481750" y="3828338"/>
            <a:ext cx="336300" cy="201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/>
        </p:nvSpPr>
        <p:spPr>
          <a:xfrm>
            <a:off x="1374500" y="4298300"/>
            <a:ext cx="23607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40.8183         -73.9426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46" name="Google Shape;146;p20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Join Rooftop location and Solar Radiation location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Use Geohash to connect the tow tables</a:t>
            </a:r>
            <a:endParaRPr sz="2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47" name="Google Shape;14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Challenges </a:t>
            </a:r>
            <a:endParaRPr>
              <a:solidFill>
                <a:schemeClr val="accent4"/>
              </a:solidFill>
            </a:endParaRPr>
          </a:p>
        </p:txBody>
      </p:sp>
      <p:graphicFrame>
        <p:nvGraphicFramePr>
          <p:cNvPr id="148" name="Google Shape;148;p20"/>
          <p:cNvGraphicFramePr/>
          <p:nvPr/>
        </p:nvGraphicFramePr>
        <p:xfrm>
          <a:off x="1153975" y="2809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{EEC4C3B9-C945-43EA-9CFB-32F1DD0BFCFB}</a:tableStyleId>
              </a:tblPr>
              <a:tblGrid>
                <a:gridCol w="1258600"/>
                <a:gridCol w="1258600"/>
              </a:tblGrid>
              <a:tr h="346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Geometry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Zip Code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49" name="Google Shape;149;p20"/>
          <p:cNvGraphicFramePr/>
          <p:nvPr/>
        </p:nvGraphicFramePr>
        <p:xfrm>
          <a:off x="4743625" y="2957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{EEC4C3B9-C945-43EA-9CFB-32F1DD0BFCFB}</a:tableStyleId>
              </a:tblPr>
              <a:tblGrid>
                <a:gridCol w="1258600"/>
                <a:gridCol w="1258600"/>
              </a:tblGrid>
              <a:tr h="346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Latitude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Longitude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50" name="Google Shape;150;p20"/>
          <p:cNvGraphicFramePr/>
          <p:nvPr/>
        </p:nvGraphicFramePr>
        <p:xfrm>
          <a:off x="1153975" y="4042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{EEC4C3B9-C945-43EA-9CFB-32F1DD0BFCFB}</a:tableStyleId>
              </a:tblPr>
              <a:tblGrid>
                <a:gridCol w="1258600"/>
                <a:gridCol w="1258600"/>
              </a:tblGrid>
              <a:tr h="346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Latitude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Longitude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51" name="Google Shape;151;p20"/>
          <p:cNvGraphicFramePr/>
          <p:nvPr/>
        </p:nvGraphicFramePr>
        <p:xfrm>
          <a:off x="1861575" y="465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{EEC4C3B9-C945-43EA-9CFB-32F1DD0BFCFB}</a:tableStyleId>
              </a:tblPr>
              <a:tblGrid>
                <a:gridCol w="596375"/>
                <a:gridCol w="596375"/>
              </a:tblGrid>
              <a:tr h="3461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Geohash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</a:tbl>
          </a:graphicData>
        </a:graphic>
      </p:graphicFrame>
      <p:graphicFrame>
        <p:nvGraphicFramePr>
          <p:cNvPr id="152" name="Google Shape;152;p20"/>
          <p:cNvGraphicFramePr/>
          <p:nvPr/>
        </p:nvGraphicFramePr>
        <p:xfrm>
          <a:off x="5405850" y="465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{EEC4C3B9-C945-43EA-9CFB-32F1DD0BFCFB}</a:tableStyleId>
              </a:tblPr>
              <a:tblGrid>
                <a:gridCol w="596375"/>
                <a:gridCol w="596375"/>
              </a:tblGrid>
              <a:tr h="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Geohash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</a:tbl>
          </a:graphicData>
        </a:graphic>
      </p:graphicFrame>
      <p:cxnSp>
        <p:nvCxnSpPr>
          <p:cNvPr id="153" name="Google Shape;153;p20"/>
          <p:cNvCxnSpPr/>
          <p:nvPr/>
        </p:nvCxnSpPr>
        <p:spPr>
          <a:xfrm flipH="1">
            <a:off x="2407650" y="4423875"/>
            <a:ext cx="14700" cy="232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" name="Google Shape;154;p20"/>
          <p:cNvCxnSpPr/>
          <p:nvPr/>
        </p:nvCxnSpPr>
        <p:spPr>
          <a:xfrm flipH="1">
            <a:off x="6001950" y="3406600"/>
            <a:ext cx="15600" cy="1249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" name="Google Shape;155;p20"/>
          <p:cNvCxnSpPr/>
          <p:nvPr/>
        </p:nvCxnSpPr>
        <p:spPr>
          <a:xfrm>
            <a:off x="3158838" y="4752450"/>
            <a:ext cx="21501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20"/>
          <p:cNvCxnSpPr/>
          <p:nvPr/>
        </p:nvCxnSpPr>
        <p:spPr>
          <a:xfrm>
            <a:off x="3151225" y="4952350"/>
            <a:ext cx="21501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57" name="Google Shape;157;p20"/>
          <p:cNvGraphicFramePr/>
          <p:nvPr/>
        </p:nvGraphicFramePr>
        <p:xfrm>
          <a:off x="1865388" y="219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{EEC4C3B9-C945-43EA-9CFB-32F1DD0BFCFB}</a:tableStyleId>
              </a:tblPr>
              <a:tblGrid>
                <a:gridCol w="596375"/>
                <a:gridCol w="596375"/>
              </a:tblGrid>
              <a:tr h="3461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PV Rooftop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</a:tbl>
          </a:graphicData>
        </a:graphic>
      </p:graphicFrame>
      <p:graphicFrame>
        <p:nvGraphicFramePr>
          <p:cNvPr id="158" name="Google Shape;158;p20"/>
          <p:cNvGraphicFramePr/>
          <p:nvPr/>
        </p:nvGraphicFramePr>
        <p:xfrm>
          <a:off x="5409663" y="219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{EEC4C3B9-C945-43EA-9CFB-32F1DD0BFCFB}</a:tableStyleId>
              </a:tblPr>
              <a:tblGrid>
                <a:gridCol w="596375"/>
                <a:gridCol w="596375"/>
              </a:tblGrid>
              <a:tr h="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Radiation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</a:tbl>
          </a:graphicData>
        </a:graphic>
      </p:graphicFrame>
      <p:cxnSp>
        <p:nvCxnSpPr>
          <p:cNvPr id="159" name="Google Shape;159;p20"/>
          <p:cNvCxnSpPr/>
          <p:nvPr/>
        </p:nvCxnSpPr>
        <p:spPr>
          <a:xfrm>
            <a:off x="2606125" y="2612863"/>
            <a:ext cx="221700" cy="215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" name="Google Shape;160;p20"/>
          <p:cNvCxnSpPr/>
          <p:nvPr/>
        </p:nvCxnSpPr>
        <p:spPr>
          <a:xfrm>
            <a:off x="6142700" y="2612863"/>
            <a:ext cx="341100" cy="329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" name="Google Shape;161;p20"/>
          <p:cNvCxnSpPr/>
          <p:nvPr/>
        </p:nvCxnSpPr>
        <p:spPr>
          <a:xfrm flipH="1">
            <a:off x="1964475" y="2591538"/>
            <a:ext cx="231900" cy="209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" name="Google Shape;162;p20"/>
          <p:cNvCxnSpPr/>
          <p:nvPr/>
        </p:nvCxnSpPr>
        <p:spPr>
          <a:xfrm flipH="1">
            <a:off x="5464075" y="2646838"/>
            <a:ext cx="324900" cy="246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3" name="Google Shape;163;p20"/>
          <p:cNvSpPr txBox="1"/>
          <p:nvPr/>
        </p:nvSpPr>
        <p:spPr>
          <a:xfrm>
            <a:off x="1212350" y="4656200"/>
            <a:ext cx="8751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dr72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64" name="Google Shape;164;p20"/>
          <p:cNvSpPr txBox="1"/>
          <p:nvPr/>
        </p:nvSpPr>
        <p:spPr>
          <a:xfrm>
            <a:off x="4900125" y="3296700"/>
            <a:ext cx="23607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40.87               -74.00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65" name="Google Shape;165;p20"/>
          <p:cNvSpPr txBox="1"/>
          <p:nvPr/>
        </p:nvSpPr>
        <p:spPr>
          <a:xfrm>
            <a:off x="6695500" y="4656200"/>
            <a:ext cx="8751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dr72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66" name="Google Shape;166;p20"/>
          <p:cNvSpPr/>
          <p:nvPr/>
        </p:nvSpPr>
        <p:spPr>
          <a:xfrm>
            <a:off x="6695500" y="1553326"/>
            <a:ext cx="2588382" cy="1120284"/>
          </a:xfrm>
          <a:prstGeom prst="irregularSeal2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2</a:t>
            </a:r>
            <a:r>
              <a:rPr lang="en">
                <a:solidFill>
                  <a:srgbClr val="FF0000"/>
                </a:solidFill>
              </a:rPr>
              <a:t>mins/year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67" name="Google Shape;167;p20"/>
          <p:cNvSpPr/>
          <p:nvPr/>
        </p:nvSpPr>
        <p:spPr>
          <a:xfrm>
            <a:off x="2308075" y="2654438"/>
            <a:ext cx="1602300" cy="6612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8" name="Google Shape;168;p20"/>
          <p:cNvCxnSpPr/>
          <p:nvPr/>
        </p:nvCxnSpPr>
        <p:spPr>
          <a:xfrm flipH="1">
            <a:off x="2375775" y="3328150"/>
            <a:ext cx="425700" cy="705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69" name="Google Shape;169;p20"/>
          <p:cNvGrpSpPr/>
          <p:nvPr/>
        </p:nvGrpSpPr>
        <p:grpSpPr>
          <a:xfrm>
            <a:off x="6772850" y="3119300"/>
            <a:ext cx="2059449" cy="1607699"/>
            <a:chOff x="6772850" y="3119300"/>
            <a:chExt cx="2059449" cy="1607699"/>
          </a:xfrm>
        </p:grpSpPr>
        <p:pic>
          <p:nvPicPr>
            <p:cNvPr id="170" name="Google Shape;170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0757" y="3477199"/>
              <a:ext cx="1701543" cy="1249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" name="Google Shape;171;p20"/>
            <p:cNvSpPr txBox="1"/>
            <p:nvPr/>
          </p:nvSpPr>
          <p:spPr>
            <a:xfrm rot="5400000">
              <a:off x="6514250" y="3824088"/>
              <a:ext cx="875100" cy="3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19.5km</a:t>
              </a:r>
              <a:endParaRPr/>
            </a:p>
          </p:txBody>
        </p:sp>
        <p:sp>
          <p:nvSpPr>
            <p:cNvPr id="172" name="Google Shape;172;p20"/>
            <p:cNvSpPr txBox="1"/>
            <p:nvPr/>
          </p:nvSpPr>
          <p:spPr>
            <a:xfrm>
              <a:off x="7543975" y="3119300"/>
              <a:ext cx="875100" cy="3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39.1km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Front End</a:t>
            </a:r>
            <a:endParaRPr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Tableau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178" name="Google Shape;178;p21" title="trimed_demo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6073" y="78712"/>
            <a:ext cx="6648151" cy="49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Xiuhong Cai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84" name="Google Shape;184;p22"/>
          <p:cNvSpPr txBox="1"/>
          <p:nvPr>
            <p:ph idx="1" type="body"/>
          </p:nvPr>
        </p:nvSpPr>
        <p:spPr>
          <a:xfrm>
            <a:off x="311700" y="1152475"/>
            <a:ext cx="4663800" cy="3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PhD in Physics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Modeled biology system by classic mechanics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Organized APS CUWIP conference/CSSA leader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Zumba every week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85" name="Google Shape;185;p22"/>
          <p:cNvPicPr preferRelativeResize="0"/>
          <p:nvPr/>
        </p:nvPicPr>
        <p:blipFill rotWithShape="1">
          <a:blip r:embed="rId3">
            <a:alphaModFix/>
          </a:blip>
          <a:srcRect b="20393" l="0" r="0" t="35118"/>
          <a:stretch/>
        </p:blipFill>
        <p:spPr>
          <a:xfrm>
            <a:off x="531350" y="3148850"/>
            <a:ext cx="2891751" cy="199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3411" y="3229122"/>
            <a:ext cx="1435774" cy="191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2600" y="110475"/>
            <a:ext cx="4511400" cy="348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93453" y="3590725"/>
            <a:ext cx="2329171" cy="1552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uwip-nyc-logo" id="189" name="Google Shape;189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41150" y="2727525"/>
            <a:ext cx="1207975" cy="241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Data 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95" name="Google Shape;19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Rooftop information on buildings at 128 metropolitan areas 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Solar radiation hourly/half-hourly data in US 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96" name="Google Shape;196;p23"/>
          <p:cNvSpPr txBox="1"/>
          <p:nvPr/>
        </p:nvSpPr>
        <p:spPr>
          <a:xfrm>
            <a:off x="665575" y="4350288"/>
            <a:ext cx="2882700" cy="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PV Rooftop</a:t>
            </a:r>
            <a:endParaRPr b="1" sz="2400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97" name="Google Shape;19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063" y="2778050"/>
            <a:ext cx="2602725" cy="151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8425" y="2640925"/>
            <a:ext cx="3190049" cy="17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1525" y="3181361"/>
            <a:ext cx="1660776" cy="930038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3"/>
          <p:cNvSpPr txBox="1"/>
          <p:nvPr/>
        </p:nvSpPr>
        <p:spPr>
          <a:xfrm>
            <a:off x="4288825" y="4419400"/>
            <a:ext cx="2882700" cy="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Solar Radiation </a:t>
            </a:r>
            <a:endParaRPr b="1" sz="2400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